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9" r:id="rId2"/>
    <p:sldId id="260" r:id="rId3"/>
    <p:sldId id="261" r:id="rId4"/>
    <p:sldId id="319" r:id="rId5"/>
    <p:sldId id="262" r:id="rId6"/>
    <p:sldId id="263" r:id="rId7"/>
    <p:sldId id="314" r:id="rId8"/>
    <p:sldId id="315" r:id="rId9"/>
    <p:sldId id="316" r:id="rId10"/>
    <p:sldId id="317" r:id="rId11"/>
    <p:sldId id="264" r:id="rId12"/>
    <p:sldId id="282" r:id="rId13"/>
    <p:sldId id="265" r:id="rId14"/>
    <p:sldId id="292" r:id="rId15"/>
    <p:sldId id="293" r:id="rId16"/>
    <p:sldId id="299" r:id="rId17"/>
    <p:sldId id="300" r:id="rId18"/>
    <p:sldId id="301" r:id="rId19"/>
    <p:sldId id="285" r:id="rId20"/>
    <p:sldId id="280" r:id="rId21"/>
    <p:sldId id="307" r:id="rId22"/>
    <p:sldId id="308" r:id="rId23"/>
    <p:sldId id="309" r:id="rId24"/>
    <p:sldId id="310" r:id="rId25"/>
    <p:sldId id="311" r:id="rId26"/>
    <p:sldId id="312" r:id="rId27"/>
    <p:sldId id="279" r:id="rId28"/>
    <p:sldId id="284" r:id="rId29"/>
    <p:sldId id="28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CC0000"/>
    <a:srgbClr val="FF3399"/>
    <a:srgbClr val="FF3300"/>
    <a:srgbClr val="990099"/>
    <a:srgbClr val="0033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B9ABE-516D-40FC-957A-F80864A1CDD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477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B064E-6B39-4CA4-8539-599EA1897B6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707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AF3D3-2FAB-4002-BD29-84AF30BDC84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8032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BF35B-793B-443C-B3B1-15EF43F441A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147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2BE95-2754-48F9-A4B0-DCDEB81C172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838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9652F-1A09-4E6D-AEA3-94F1B48CC82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823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493FA-8863-4C8B-9D82-D4B7177F73F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740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AF1D6-1E10-4EFE-AD57-CDE7448B278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817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3A8D8-8967-4649-BE43-78CC2FA94CE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452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93F62-8818-4B74-826D-90AD45236E8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404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1059C-51FF-4D55-A0B0-DEE798A159A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12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69906-2E62-4568-AF31-8B2B41BB3B5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20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SimSun" pitchFamily="2" charset="-122"/>
              </a:defRPr>
            </a:lvl1pPr>
          </a:lstStyle>
          <a:p>
            <a:fld id="{C3E8115F-8E0D-4715-BA3E-273EDF39F27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audio" Target="../media/audio12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5" Type="http://schemas.openxmlformats.org/officeDocument/2006/relationships/audio" Target="../media/audio4.wav"/><Relationship Id="rId10" Type="http://schemas.openxmlformats.org/officeDocument/2006/relationships/audio" Target="../media/audio9.wav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audio" Target="../media/audio18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7.wav"/><Relationship Id="rId5" Type="http://schemas.openxmlformats.org/officeDocument/2006/relationships/audio" Target="../media/audio16.wav"/><Relationship Id="rId4" Type="http://schemas.openxmlformats.org/officeDocument/2006/relationships/audio" Target="../media/audio1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2105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u="sng">
                <a:latin typeface="VnAriston" pitchFamily="2" charset="0"/>
              </a:rPr>
              <a:t>English 10-Unit 5:</a:t>
            </a:r>
          </a:p>
        </p:txBody>
      </p:sp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838200" y="1524000"/>
            <a:ext cx="7924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TECHNOLOGY AND YOU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38200" y="3276600"/>
            <a:ext cx="35369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000" b="1" u="sng">
                <a:latin typeface="VnAriston" pitchFamily="2" charset="0"/>
              </a:rPr>
              <a:t>PART E :</a:t>
            </a:r>
          </a:p>
        </p:txBody>
      </p:sp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2133600" y="5029200"/>
            <a:ext cx="41910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LANGUAGE FOCUS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2051" grpId="0" animBg="1"/>
      <p:bldP spid="5126" grpId="0"/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ChangeArrowheads="1"/>
          </p:cNvSpPr>
          <p:nvPr/>
        </p:nvSpPr>
        <p:spPr bwMode="auto">
          <a:xfrm>
            <a:off x="177800" y="947738"/>
            <a:ext cx="246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100" b="1" u="sng">
                <a:latin typeface="Times New Roman" pitchFamily="18" charset="0"/>
                <a:ea typeface="SimSun" pitchFamily="2" charset="-122"/>
              </a:rPr>
              <a:t>Usage &amp; Examples.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7165" y="1387792"/>
          <a:ext cx="8749030" cy="4257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1155"/>
                <a:gridCol w="4587875"/>
              </a:tblGrid>
              <a:tr h="327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1745" algn="l"/>
                        </a:tabLst>
                      </a:pPr>
                      <a:r>
                        <a:rPr lang="en-US" sz="19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Usages (Cách dùng)</a:t>
                      </a:r>
                    </a:p>
                  </a:txBody>
                  <a:tcPr marL="51435" marR="514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Examples</a:t>
                      </a:r>
                    </a:p>
                  </a:txBody>
                  <a:tcPr marL="51435" marR="5143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30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Diễn tả hành động xảy ra trong quá khứ nhưng không rõ thời gian hoặc việc vừa mới xảy ra.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b. Diễn tả hành động xảy ra trong quá khứ nhưng để lại dấu hiệu hoặc hậu quả ở hiện tại.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c. Diễn tả những trải nghiệm.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d. Diễn tả những hành động xảy ra trong quá khứ nhưng kéo dài đến hiện tại và vẫn còn có khả năng sẽ tiếp diễn trong tương lai. </a:t>
                      </a:r>
                    </a:p>
                  </a:txBody>
                  <a:tcPr marL="51435" marR="51435" marT="0" marB="0">
                    <a:blipFill>
                      <a:blip r:embed="rId2"/>
                      <a:stretch>
                        <a:fillRect l="-2000" t="-4000" r="-2000" b="-3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We have </a:t>
                      </a:r>
                      <a:r>
                        <a:rPr lang="en-US" sz="1900" u="sng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</a:t>
                      </a: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returned from our holidays.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Apple has </a:t>
                      </a:r>
                      <a:r>
                        <a:rPr lang="en-US" sz="1900" u="sng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recently</a:t>
                      </a: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designed a new kind of the lines of smartphones.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b. I am tired now because I have run for 3 hours.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I have eaten at that restaurant </a:t>
                      </a:r>
                      <a:r>
                        <a:rPr lang="en-US" sz="1900" u="sng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many times</a:t>
                      </a: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Jane has worked in the bank for five years.</a:t>
                      </a:r>
                    </a:p>
                  </a:txBody>
                  <a:tcPr marL="51435" marR="51435" marT="0" marB="0">
                    <a:blipFill>
                      <a:blip r:embed="rId3"/>
                      <a:stretch>
                        <a:fillRect l="-2000" t="-4000" r="-2000" b="-3000"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" y="1600200"/>
            <a:ext cx="9109075" cy="5235575"/>
          </a:xfrm>
          <a:ln>
            <a:miter lim="800000"/>
          </a:ln>
        </p:spPr>
        <p:txBody>
          <a:bodyPr/>
          <a:lstStyle/>
          <a:p>
            <a:pPr marL="268605" indent="-268605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door is open.</a:t>
            </a:r>
          </a:p>
          <a:p>
            <a:pPr marL="268605" indent="-268605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-Tan has opened the door.</a:t>
            </a:r>
          </a:p>
          <a:p>
            <a:pPr marL="268605" indent="-268605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2.the TV is on.</a:t>
            </a:r>
          </a:p>
          <a:p>
            <a:pPr marL="268605" indent="-268605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-Tan / He has turned / switched on the TV.</a:t>
            </a:r>
          </a:p>
          <a:p>
            <a:pPr marL="268605" indent="-268605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3.the house is tidy.</a:t>
            </a:r>
          </a:p>
          <a:p>
            <a:pPr marL="268605" indent="-268605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-Tan / He has tidied the house.</a:t>
            </a:r>
          </a:p>
          <a:p>
            <a:pPr marL="268605" indent="-268605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4.the floor is clean.</a:t>
            </a:r>
          </a:p>
          <a:p>
            <a:pPr marL="268605" indent="-268605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-Tan / He has cleaned the floor.</a:t>
            </a:r>
          </a:p>
          <a:p>
            <a:pPr marL="268605" indent="-268605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5.the lights are on.</a:t>
            </a:r>
          </a:p>
          <a:p>
            <a:pPr marL="268605" indent="-268605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-Tan / He has turned on the light.</a:t>
            </a:r>
          </a:p>
          <a:p>
            <a:pPr marL="268605" indent="-268605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6.two bottles of water are laid on the table.</a:t>
            </a:r>
          </a:p>
          <a:p>
            <a:pPr marL="268605" indent="-268605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-Tan / He has laid two bottles of water on the table.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9863" y="762000"/>
            <a:ext cx="2268537" cy="476250"/>
          </a:xfr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2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*PRACTICE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6200" y="1187450"/>
            <a:ext cx="9036050" cy="412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1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Quang comes to Tan’s house on his invitation and Quang sees that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2000" b="1" u="sng">
                <a:latin typeface="VnAriston" pitchFamily="2" charset="0"/>
              </a:rPr>
              <a:t>Unit 5</a:t>
            </a:r>
            <a:r>
              <a:rPr lang="en-US" altLang="en-US">
                <a:latin typeface="VnAriston" pitchFamily="2" charset="0"/>
              </a:rPr>
              <a:t>     </a:t>
            </a:r>
            <a:r>
              <a:rPr lang="en-US" altLang="en-US" sz="2800" b="1">
                <a:solidFill>
                  <a:srgbClr val="D60093"/>
                </a:solidFill>
                <a:latin typeface="Times New Roman" pitchFamily="18" charset="0"/>
              </a:rPr>
              <a:t>TECHNOLOGY AND YOU</a:t>
            </a:r>
            <a:r>
              <a:rPr lang="en-US" altLang="en-US" sz="2800">
                <a:latin typeface="Times New Roman" pitchFamily="18" charset="0"/>
              </a:rPr>
              <a:t>  - </a:t>
            </a:r>
            <a:r>
              <a:rPr lang="en-US" altLang="en-US" sz="2000" b="1">
                <a:latin typeface="Times New Roman" pitchFamily="18" charset="0"/>
              </a:rPr>
              <a:t>LANGUAGE FOCUS</a:t>
            </a:r>
            <a:endParaRPr lang="en-US" altLang="en-US" sz="2000" b="1">
              <a:latin typeface="VnAriston" pitchFamily="2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905000" y="762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3333CC"/>
                </a:solidFill>
              </a:rPr>
              <a:t>a.Exercise 1: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112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1331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r:id="rId3" imgW="4574160" imgH="3423960" progId="PowerPoint.Show.8">
                  <p:embed/>
                </p:oleObj>
              </mc:Choice>
              <mc:Fallback>
                <p:oleObj r:id="rId3" imgW="4574160" imgH="3423960" progId="PowerPoint.Show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286000" y="1447800"/>
            <a:ext cx="5791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4000">
                <a:solidFill>
                  <a:srgbClr val="3333CC"/>
                </a:solidFill>
              </a:rPr>
              <a:t>Present perfect passive:</a:t>
            </a:r>
          </a:p>
          <a:p>
            <a:pPr>
              <a:spcBef>
                <a:spcPct val="50000"/>
              </a:spcBef>
            </a:pPr>
            <a:endParaRPr lang="en-US" altLang="en-US" sz="4000">
              <a:solidFill>
                <a:srgbClr val="3333CC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371600" y="22860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S   +     have/has + PP   +       O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1676400" y="2743200"/>
            <a:ext cx="5257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4495800" y="2819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828800" y="2743200"/>
            <a:ext cx="5486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838200" y="38100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</a:t>
            </a:r>
            <a:r>
              <a:rPr lang="en-US" altLang="en-US" sz="3200" b="1">
                <a:solidFill>
                  <a:srgbClr val="3333CC"/>
                </a:solidFill>
              </a:rPr>
              <a:t>S’ + have/has + been + PP + (by + O’)</a:t>
            </a:r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2895600" y="2819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>
            <a:off x="2133600" y="4343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 animBg="1"/>
      <p:bldP spid="29703" grpId="0" animBg="1"/>
      <p:bldP spid="29704" grpId="0" animBg="1"/>
      <p:bldP spid="297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63" y="1600200"/>
            <a:ext cx="7056437" cy="692150"/>
          </a:xfr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28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b.THE PRESENT PERFECT PASSIVE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62200"/>
            <a:ext cx="9144000" cy="3095625"/>
          </a:xfrm>
          <a:ln>
            <a:miter lim="800000"/>
          </a:ln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u="sng" dirty="0" smtClean="0"/>
              <a:t>Form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	</a:t>
            </a:r>
            <a:r>
              <a:rPr lang="en-US" sz="2800" b="1" i="1" dirty="0" smtClean="0">
                <a:solidFill>
                  <a:srgbClr val="3333CC"/>
                </a:solidFill>
              </a:rPr>
              <a:t>S + have/has + been + V</a:t>
            </a:r>
            <a:r>
              <a:rPr lang="en-US" sz="2800" b="1" i="1" baseline="-25000" dirty="0" smtClean="0">
                <a:solidFill>
                  <a:srgbClr val="3333CC"/>
                </a:solidFill>
              </a:rPr>
              <a:t>3/</a:t>
            </a:r>
            <a:r>
              <a:rPr lang="en-US" sz="2800" b="1" i="1" baseline="-25000" dirty="0" err="1" smtClean="0">
                <a:solidFill>
                  <a:srgbClr val="3333CC"/>
                </a:solidFill>
              </a:rPr>
              <a:t>ed</a:t>
            </a:r>
            <a:r>
              <a:rPr lang="en-US" sz="2800" b="1" i="1" dirty="0" smtClean="0">
                <a:solidFill>
                  <a:srgbClr val="3333CC"/>
                </a:solidFill>
              </a:rPr>
              <a:t> + (by O)</a:t>
            </a:r>
          </a:p>
          <a:p>
            <a:pPr marL="0" indent="0" eaLnBrk="1" hangingPunct="1">
              <a:buFontTx/>
              <a:buNone/>
              <a:defRPr/>
            </a:pPr>
            <a:endParaRPr lang="en-US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EX: </a:t>
            </a:r>
            <a:r>
              <a:rPr lang="en-US" sz="2800" b="1" dirty="0" smtClean="0"/>
              <a:t>They have built a new bridge across the river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new bridge </a:t>
            </a:r>
            <a:r>
              <a:rPr lang="en-US" sz="2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 been built</a:t>
            </a:r>
            <a:r>
              <a:rPr lang="en-US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across the river.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endParaRPr lang="en-US" sz="2800" b="1" i="1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930275" y="2895600"/>
            <a:ext cx="6121400" cy="5762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2000" b="1" u="sng">
                <a:latin typeface="VnAriston" pitchFamily="2" charset="0"/>
              </a:rPr>
              <a:t>Unit 5</a:t>
            </a:r>
            <a:r>
              <a:rPr lang="en-US" altLang="en-US">
                <a:latin typeface="VnAriston" pitchFamily="2" charset="0"/>
              </a:rPr>
              <a:t>     </a:t>
            </a:r>
            <a:r>
              <a:rPr lang="en-US" altLang="en-US" sz="2800" b="1">
                <a:solidFill>
                  <a:srgbClr val="D60093"/>
                </a:solidFill>
                <a:latin typeface="Times New Roman" pitchFamily="18" charset="0"/>
              </a:rPr>
              <a:t>TECHNOLOGY AND YOU</a:t>
            </a:r>
            <a:r>
              <a:rPr lang="en-US" altLang="en-US" sz="2800">
                <a:latin typeface="Times New Roman" pitchFamily="18" charset="0"/>
              </a:rPr>
              <a:t>  - </a:t>
            </a:r>
            <a:r>
              <a:rPr lang="en-US" altLang="en-US" sz="2000" b="1">
                <a:latin typeface="Times New Roman" pitchFamily="18" charset="0"/>
              </a:rPr>
              <a:t>LANGUAGE FOCUS</a:t>
            </a:r>
            <a:endParaRPr lang="en-US" altLang="en-US" sz="2000" b="1">
              <a:latin typeface="VnAriston" pitchFamily="2" charset="0"/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3333CC"/>
                </a:solidFill>
              </a:rPr>
              <a:t>2.GRAMMAR: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-76200" y="533400"/>
            <a:ext cx="8027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Cách chuyển từ câu chủ động (Active) </a:t>
            </a:r>
          </a:p>
          <a:p>
            <a:pPr algn="ctr"/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sang bị động (Passive)</a:t>
            </a:r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49780" r="10834" b="7039"/>
          <a:stretch>
            <a:fillRect/>
          </a:stretch>
        </p:blipFill>
        <p:spPr bwMode="auto">
          <a:xfrm>
            <a:off x="152400" y="1447800"/>
            <a:ext cx="88741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2286000" y="381000"/>
            <a:ext cx="427513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BẢNG CHIA CHỦ ĐỘNG – BỊ ĐỘNG</a:t>
            </a:r>
            <a:endParaRPr lang="en-US" altLang="zh-CN" sz="1400"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914400"/>
            <a:ext cx="87979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t="23334" r="16251" b="13333"/>
          <a:stretch>
            <a:fillRect/>
          </a:stretch>
        </p:blipFill>
        <p:spPr bwMode="auto">
          <a:xfrm>
            <a:off x="76200" y="838200"/>
            <a:ext cx="9126538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32222" r="13126" b="7777"/>
          <a:stretch>
            <a:fillRect/>
          </a:stretch>
        </p:blipFill>
        <p:spPr bwMode="auto">
          <a:xfrm>
            <a:off x="228600" y="1066800"/>
            <a:ext cx="8777288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24445" r="14375" b="18889"/>
          <a:stretch>
            <a:fillRect/>
          </a:stretch>
        </p:blipFill>
        <p:spPr bwMode="auto">
          <a:xfrm>
            <a:off x="190500" y="1371600"/>
            <a:ext cx="8763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0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3333CC"/>
                </a:solidFill>
              </a:rPr>
              <a:t>*</a:t>
            </a:r>
            <a:r>
              <a:rPr lang="en-US" altLang="en-US" sz="2800" b="1" u="sng">
                <a:solidFill>
                  <a:srgbClr val="3333CC"/>
                </a:solidFill>
              </a:rPr>
              <a:t>Exercise 2:</a:t>
            </a:r>
            <a:r>
              <a:rPr lang="en-US" altLang="en-US" sz="2800" b="1">
                <a:solidFill>
                  <a:srgbClr val="3333CC"/>
                </a:solidFill>
              </a:rPr>
              <a:t>  </a:t>
            </a:r>
            <a:r>
              <a:rPr lang="en-US" altLang="en-US" sz="2800" b="1">
                <a:solidFill>
                  <a:srgbClr val="D60093"/>
                </a:solidFill>
              </a:rPr>
              <a:t>Build sentences after the model </a:t>
            </a:r>
            <a:endParaRPr lang="en-US" altLang="en-US" sz="2800" b="1" u="sng">
              <a:solidFill>
                <a:srgbClr val="D60093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73050" y="457200"/>
            <a:ext cx="76136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/>
              <a:t>1</a:t>
            </a:r>
            <a:r>
              <a:rPr lang="en-US" sz="3000" dirty="0"/>
              <a:t>. </a:t>
            </a: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new hospital for children / build/ in our city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84163" y="1676400"/>
            <a:ext cx="82740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2.another man-made satellite / send up / into space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06400" y="2895600"/>
            <a:ext cx="90678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More and more trees / cut down / for wood / by farmer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33400" y="3886200"/>
            <a:ext cx="7531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4. thousands of animals / kill / in the forest fire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7150" y="5029200"/>
            <a:ext cx="8943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5.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about one hundred buildings and houses / destroy / in the earthquake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61950" y="1128713"/>
            <a:ext cx="8626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new hospital for children has been built in our city.</a:t>
            </a: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317500" y="2286000"/>
            <a:ext cx="92995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5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-Another man-made satellite has been sent up into space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228600" y="3352800"/>
            <a:ext cx="90265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 and more trees have been cut down for woods by farmer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361950" y="4343400"/>
            <a:ext cx="91376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Thousands of animals have been killed in the forest fire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57150" y="5638800"/>
            <a:ext cx="850106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About one hundred buildings and houses have been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destroyed in the earthquake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  <p:bldP spid="27655" grpId="0"/>
      <p:bldP spid="27656" grpId="0"/>
      <p:bldP spid="27657" grpId="0"/>
      <p:bldP spid="27663" grpId="0"/>
      <p:bldP spid="27664" grpId="0"/>
      <p:bldP spid="27665" grpId="0"/>
      <p:bldP spid="27666" grpId="0"/>
      <p:bldP spid="276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7475" y="1219200"/>
            <a:ext cx="475932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1.PRONUNCIATION:</a:t>
            </a:r>
          </a:p>
        </p:txBody>
      </p:sp>
      <p:graphicFrame>
        <p:nvGraphicFramePr>
          <p:cNvPr id="6171" name="Group 27"/>
          <p:cNvGraphicFramePr>
            <a:graphicFrameLocks noGrp="1"/>
          </p:cNvGraphicFramePr>
          <p:nvPr>
            <p:ph idx="4294967295"/>
          </p:nvPr>
        </p:nvGraphicFramePr>
        <p:xfrm>
          <a:off x="381000" y="2667000"/>
          <a:ext cx="8305800" cy="4038600"/>
        </p:xfrm>
        <a:graphic>
          <a:graphicData uri="http://schemas.openxmlformats.org/drawingml/2006/table">
            <a:tbl>
              <a:tblPr/>
              <a:tblGrid>
                <a:gridCol w="3733800"/>
                <a:gridCol w="4572000"/>
              </a:tblGrid>
              <a:tr h="952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304800" y="18288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3333CC"/>
                </a:solidFill>
              </a:rPr>
              <a:t>* Listen and repeat: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676400" y="2892425"/>
            <a:ext cx="1079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</a:rPr>
              <a:t>/u/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397500" y="2819400"/>
            <a:ext cx="1079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</a:rPr>
              <a:t>/u:/</a:t>
            </a:r>
          </a:p>
        </p:txBody>
      </p:sp>
      <p:sp>
        <p:nvSpPr>
          <p:cNvPr id="3083" name="Text Box 11">
            <a:hlinkClick r:id="" action="ppaction://noaction">
              <a:snd r:embed="rId2" name="put.wav"/>
            </a:hlinkClick>
          </p:cNvPr>
          <p:cNvSpPr txBox="1">
            <a:spLocks noChangeArrowheads="1"/>
          </p:cNvSpPr>
          <p:nvPr/>
        </p:nvSpPr>
        <p:spPr bwMode="auto">
          <a:xfrm>
            <a:off x="684213" y="4033838"/>
            <a:ext cx="1008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put</a:t>
            </a:r>
          </a:p>
        </p:txBody>
      </p:sp>
      <p:sp>
        <p:nvSpPr>
          <p:cNvPr id="3084" name="Text Box 12">
            <a:hlinkClick r:id="" action="ppaction://noaction">
              <a:snd r:embed="rId3" name="foot.wav"/>
            </a:hlinkClick>
          </p:cNvPr>
          <p:cNvSpPr txBox="1">
            <a:spLocks noChangeArrowheads="1"/>
          </p:cNvSpPr>
          <p:nvPr/>
        </p:nvSpPr>
        <p:spPr bwMode="auto">
          <a:xfrm>
            <a:off x="2627313" y="4033838"/>
            <a:ext cx="1152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foot</a:t>
            </a:r>
          </a:p>
        </p:txBody>
      </p:sp>
      <p:sp>
        <p:nvSpPr>
          <p:cNvPr id="3085" name="Text Box 13">
            <a:hlinkClick r:id="" action="ppaction://noaction">
              <a:snd r:embed="rId4" name="pull.wav"/>
            </a:hlinkClick>
          </p:cNvPr>
          <p:cNvSpPr txBox="1">
            <a:spLocks noChangeArrowheads="1"/>
          </p:cNvSpPr>
          <p:nvPr/>
        </p:nvSpPr>
        <p:spPr bwMode="auto">
          <a:xfrm>
            <a:off x="684213" y="4826000"/>
            <a:ext cx="1008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pull</a:t>
            </a:r>
          </a:p>
        </p:txBody>
      </p:sp>
      <p:sp>
        <p:nvSpPr>
          <p:cNvPr id="3086" name="Text Box 14">
            <a:hlinkClick r:id="" action="ppaction://noaction">
              <a:snd r:embed="rId5" name="look.wav"/>
            </a:hlinkClick>
          </p:cNvPr>
          <p:cNvSpPr txBox="1">
            <a:spLocks noChangeArrowheads="1"/>
          </p:cNvSpPr>
          <p:nvPr/>
        </p:nvSpPr>
        <p:spPr bwMode="auto">
          <a:xfrm>
            <a:off x="2627313" y="4826000"/>
            <a:ext cx="1081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look</a:t>
            </a:r>
          </a:p>
        </p:txBody>
      </p:sp>
      <p:sp>
        <p:nvSpPr>
          <p:cNvPr id="3087" name="Text Box 15">
            <a:hlinkClick r:id="" action="ppaction://noaction">
              <a:snd r:embed="rId6" name="full.wav"/>
            </a:hlinkClick>
          </p:cNvPr>
          <p:cNvSpPr txBox="1">
            <a:spLocks noChangeArrowheads="1"/>
          </p:cNvSpPr>
          <p:nvPr/>
        </p:nvSpPr>
        <p:spPr bwMode="auto">
          <a:xfrm>
            <a:off x="684213" y="5618163"/>
            <a:ext cx="1008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full</a:t>
            </a:r>
          </a:p>
        </p:txBody>
      </p:sp>
      <p:sp>
        <p:nvSpPr>
          <p:cNvPr id="3088" name="Text Box 16">
            <a:hlinkClick r:id="" action="ppaction://noaction">
              <a:snd r:embed="rId7" name="cook.wav"/>
            </a:hlinkClick>
          </p:cNvPr>
          <p:cNvSpPr txBox="1">
            <a:spLocks noChangeArrowheads="1"/>
          </p:cNvSpPr>
          <p:nvPr/>
        </p:nvSpPr>
        <p:spPr bwMode="auto">
          <a:xfrm>
            <a:off x="2586038" y="5627688"/>
            <a:ext cx="1265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cook</a:t>
            </a:r>
          </a:p>
        </p:txBody>
      </p:sp>
      <p:sp>
        <p:nvSpPr>
          <p:cNvPr id="3089" name="Text Box 17">
            <a:hlinkClick r:id="" action="ppaction://noaction">
              <a:snd r:embed="rId8" name="food.wav"/>
            </a:hlinkClick>
          </p:cNvPr>
          <p:cNvSpPr txBox="1">
            <a:spLocks noChangeArrowheads="1"/>
          </p:cNvSpPr>
          <p:nvPr/>
        </p:nvSpPr>
        <p:spPr bwMode="auto">
          <a:xfrm>
            <a:off x="4757738" y="3962400"/>
            <a:ext cx="14144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food</a:t>
            </a:r>
          </a:p>
        </p:txBody>
      </p:sp>
      <p:sp>
        <p:nvSpPr>
          <p:cNvPr id="3090" name="Text Box 18">
            <a:hlinkClick r:id="" action="ppaction://noaction">
              <a:snd r:embed="rId9" name="fruit.wav"/>
            </a:hlinkClick>
          </p:cNvPr>
          <p:cNvSpPr txBox="1">
            <a:spLocks noChangeArrowheads="1"/>
          </p:cNvSpPr>
          <p:nvPr/>
        </p:nvSpPr>
        <p:spPr bwMode="auto">
          <a:xfrm>
            <a:off x="7081838" y="3971925"/>
            <a:ext cx="1008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fruit</a:t>
            </a:r>
          </a:p>
        </p:txBody>
      </p:sp>
      <p:sp>
        <p:nvSpPr>
          <p:cNvPr id="3091" name="Text Box 19">
            <a:hlinkClick r:id="" action="ppaction://noaction">
              <a:snd r:embed="rId10" name="school.wav"/>
            </a:hlinkClick>
          </p:cNvPr>
          <p:cNvSpPr txBox="1">
            <a:spLocks noChangeArrowheads="1"/>
          </p:cNvSpPr>
          <p:nvPr/>
        </p:nvSpPr>
        <p:spPr bwMode="auto">
          <a:xfrm>
            <a:off x="4725988" y="4814888"/>
            <a:ext cx="19034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school</a:t>
            </a:r>
          </a:p>
        </p:txBody>
      </p:sp>
      <p:sp>
        <p:nvSpPr>
          <p:cNvPr id="3092" name="Text Box 20">
            <a:hlinkClick r:id="" action="ppaction://noaction">
              <a:snd r:embed="rId11" name="June.wav"/>
            </a:hlinkClick>
          </p:cNvPr>
          <p:cNvSpPr txBox="1">
            <a:spLocks noChangeArrowheads="1"/>
          </p:cNvSpPr>
          <p:nvPr/>
        </p:nvSpPr>
        <p:spPr bwMode="auto">
          <a:xfrm>
            <a:off x="6969125" y="4784725"/>
            <a:ext cx="1717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June</a:t>
            </a:r>
          </a:p>
        </p:txBody>
      </p:sp>
      <p:sp>
        <p:nvSpPr>
          <p:cNvPr id="3093" name="Text Box 21">
            <a:hlinkClick r:id="" action="ppaction://noaction">
              <a:snd r:embed="rId12" name="tooth.wav"/>
            </a:hlinkClick>
          </p:cNvPr>
          <p:cNvSpPr txBox="1">
            <a:spLocks noChangeArrowheads="1"/>
          </p:cNvSpPr>
          <p:nvPr/>
        </p:nvSpPr>
        <p:spPr bwMode="auto">
          <a:xfrm>
            <a:off x="4716463" y="5618163"/>
            <a:ext cx="16843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tooth</a:t>
            </a:r>
          </a:p>
        </p:txBody>
      </p:sp>
      <p:sp>
        <p:nvSpPr>
          <p:cNvPr id="3094" name="Text Box 22">
            <a:hlinkClick r:id="" action="ppaction://noaction">
              <a:snd r:embed="rId13" name="afternoon.wav"/>
            </a:hlinkClick>
          </p:cNvPr>
          <p:cNvSpPr txBox="1">
            <a:spLocks noChangeArrowheads="1"/>
          </p:cNvSpPr>
          <p:nvPr/>
        </p:nvSpPr>
        <p:spPr bwMode="auto">
          <a:xfrm>
            <a:off x="6588125" y="5607050"/>
            <a:ext cx="2555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afternoon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6166" grpId="0"/>
      <p:bldP spid="3081" grpId="0"/>
      <p:bldP spid="3082" grpId="0"/>
      <p:bldP spid="3083" grpId="0"/>
      <p:bldP spid="3084" grpId="0"/>
      <p:bldP spid="3085" grpId="0"/>
      <p:bldP spid="3086" grpId="0"/>
      <p:bldP spid="3087" grpId="0"/>
      <p:bldP spid="3088" grpId="0"/>
      <p:bldP spid="3089" grpId="0"/>
      <p:bldP spid="3090" grpId="0"/>
      <p:bldP spid="3091" grpId="0"/>
      <p:bldP spid="3092" grpId="0"/>
      <p:bldP spid="3093" grpId="0"/>
      <p:bldP spid="30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3333CC"/>
                </a:solidFill>
              </a:rPr>
              <a:t>*Exercise 2:</a:t>
            </a:r>
            <a:r>
              <a:rPr lang="en-US" altLang="en-US" sz="2400" b="1">
                <a:solidFill>
                  <a:srgbClr val="3333CC"/>
                </a:solidFill>
              </a:rPr>
              <a:t>  </a:t>
            </a:r>
            <a:r>
              <a:rPr lang="en-US" altLang="en-US" sz="2400" b="1">
                <a:solidFill>
                  <a:srgbClr val="D60093"/>
                </a:solidFill>
              </a:rPr>
              <a:t>Build sentences after the model </a:t>
            </a:r>
            <a:endParaRPr lang="en-US" altLang="en-US" sz="2400" b="1" u="sng">
              <a:solidFill>
                <a:srgbClr val="D60093"/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493713" y="762000"/>
            <a:ext cx="82375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6. more than 50 films / show / in Hanoi / since June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493713" y="1982788"/>
            <a:ext cx="66786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7. their hands / wash and dry / on a towel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684213" y="3124200"/>
            <a:ext cx="63976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8. another book / read / by the students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750888" y="4060825"/>
            <a:ext cx="69453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9. some ink / spill / on the carpet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762000" y="5029200"/>
            <a:ext cx="4572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10. she / show / how to do it</a:t>
            </a: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493713" y="1295400"/>
            <a:ext cx="86677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 than 50 films have been shown in Hanoi since June.</a:t>
            </a: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493713" y="2514600"/>
            <a:ext cx="85804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Their hands have been washed and dried on a towel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684213" y="3657600"/>
            <a:ext cx="73898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Another book has been read by the students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595313" y="4525963"/>
            <a:ext cx="6318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ink has been spilt on the carpet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684213" y="5591175"/>
            <a:ext cx="56197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She has been shown how to do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276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8" grpId="0"/>
      <p:bldP spid="27659" grpId="0"/>
      <p:bldP spid="27660" grpId="0"/>
      <p:bldP spid="27661" grpId="0"/>
      <p:bldP spid="27662" grpId="0"/>
      <p:bldP spid="27668" grpId="0"/>
      <p:bldP spid="27669" grpId="0"/>
      <p:bldP spid="27670" grpId="0"/>
      <p:bldP spid="27671" grpId="0"/>
      <p:bldP spid="276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8889" r="3125" b="41112"/>
          <a:stretch>
            <a:fillRect/>
          </a:stretch>
        </p:blipFill>
        <p:spPr bwMode="auto">
          <a:xfrm>
            <a:off x="0" y="228600"/>
            <a:ext cx="925353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2223" r="11250" b="20000"/>
          <a:stretch>
            <a:fillRect/>
          </a:stretch>
        </p:blipFill>
        <p:spPr bwMode="auto">
          <a:xfrm>
            <a:off x="152400" y="2660650"/>
            <a:ext cx="8686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1111" r="20502" b="20000"/>
          <a:stretch>
            <a:fillRect/>
          </a:stretch>
        </p:blipFill>
        <p:spPr bwMode="auto">
          <a:xfrm>
            <a:off x="0" y="76200"/>
            <a:ext cx="915035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4495800" y="609600"/>
            <a:ext cx="5619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i="1" u="sng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that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4495800" y="1524000"/>
            <a:ext cx="685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i="1" u="sng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that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21111" r="6876" b="17778"/>
          <a:stretch>
            <a:fillRect/>
          </a:stretch>
        </p:blipFill>
        <p:spPr bwMode="auto">
          <a:xfrm>
            <a:off x="152400" y="1295400"/>
            <a:ext cx="8929688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31111" r="5000" b="17778"/>
          <a:stretch>
            <a:fillRect/>
          </a:stretch>
        </p:blipFill>
        <p:spPr bwMode="auto">
          <a:xfrm>
            <a:off x="76200" y="1676400"/>
            <a:ext cx="909002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7778" r="3125" b="32222"/>
          <a:stretch>
            <a:fillRect/>
          </a:stretch>
        </p:blipFill>
        <p:spPr bwMode="auto">
          <a:xfrm>
            <a:off x="76200" y="152400"/>
            <a:ext cx="91567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23334" r="3125" b="36667"/>
          <a:stretch>
            <a:fillRect/>
          </a:stretch>
        </p:blipFill>
        <p:spPr bwMode="auto">
          <a:xfrm>
            <a:off x="0" y="2590800"/>
            <a:ext cx="91440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45555" r="4375" b="24445"/>
          <a:stretch>
            <a:fillRect/>
          </a:stretch>
        </p:blipFill>
        <p:spPr bwMode="auto">
          <a:xfrm>
            <a:off x="965200" y="1447800"/>
            <a:ext cx="72136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5088"/>
            <a:ext cx="9144000" cy="620712"/>
          </a:xfrm>
          <a:ln>
            <a:miter lim="800000"/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Exercise 3: </a:t>
            </a:r>
            <a:r>
              <a:rPr lang="en-US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FILL IN THE BLANK WITH: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WHO, WHICH AND THAT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6513" y="736600"/>
            <a:ext cx="9180513" cy="62103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700" smtClean="0"/>
              <a:t>A clock is </a:t>
            </a:r>
            <a:r>
              <a:rPr lang="en-US" altLang="en-US" sz="2700" u="sng" smtClean="0"/>
              <a:t>an instrument</a:t>
            </a:r>
            <a:r>
              <a:rPr lang="en-US" altLang="en-US" sz="2700" smtClean="0"/>
              <a:t>		   tells you the time.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700" smtClean="0"/>
              <a:t>2.A fridge is a machine		      is used for keeping food fresh.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700" smtClean="0"/>
              <a:t>3. April 1</a:t>
            </a:r>
            <a:r>
              <a:rPr lang="en-US" altLang="en-US" sz="2700" baseline="30000" smtClean="0"/>
              <a:t>st</a:t>
            </a:r>
            <a:r>
              <a:rPr lang="en-US" altLang="en-US" sz="2700" smtClean="0"/>
              <a:t> is the day	            is called April Fool’s Day in the West.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700" smtClean="0"/>
              <a:t>4. A nurse is a person		      looks after patient.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700" smtClean="0"/>
              <a:t>5. A teacher is a person                gives lesson to students.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700" smtClean="0"/>
              <a:t>6. A blind person is the one	           can’t see anything.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700" smtClean="0"/>
              <a:t>7. The man		      you visited last month is a famous scientist.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700" smtClean="0"/>
              <a:t>8. Please think of a word 	          comes from a foreign language into Vietnamese.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700" smtClean="0"/>
              <a:t>9. These are the pictures		 my son drew when he was young.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700" smtClean="0"/>
              <a:t>10. Can you help me find the man	                 saved the girl?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4343400" y="1066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3810000" y="1447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348038" y="291941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3635375" y="3357563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3154363" y="2205038"/>
            <a:ext cx="1633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4419600" y="3733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905000" y="4191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4114800" y="4876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4191000" y="5638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V="1">
            <a:off x="5638800" y="6400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4356100" y="639763"/>
            <a:ext cx="1295400" cy="5032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7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which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810000" y="1020763"/>
            <a:ext cx="1295400" cy="5032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7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which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348038" y="1700213"/>
            <a:ext cx="1295400" cy="5032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7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which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563938" y="2468563"/>
            <a:ext cx="1295400" cy="5032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7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779838" y="2903538"/>
            <a:ext cx="1295400" cy="5032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7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4427538" y="3284538"/>
            <a:ext cx="1295400" cy="5032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7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1828800" y="3733800"/>
            <a:ext cx="1511300" cy="5032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7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who(m)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4140200" y="4437063"/>
            <a:ext cx="1295400" cy="5032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7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which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4211638" y="5157788"/>
            <a:ext cx="1295400" cy="5032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7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which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724525" y="5922963"/>
            <a:ext cx="1295400" cy="5032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7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  <p:bldP spid="23565" grpId="0" animBg="1"/>
      <p:bldP spid="23566" grpId="0"/>
      <p:bldP spid="23567" grpId="0"/>
      <p:bldP spid="23568" grpId="0"/>
      <p:bldP spid="23569" grpId="0"/>
      <p:bldP spid="23570" grpId="0"/>
      <p:bldP spid="23571" grpId="0"/>
      <p:bldP spid="23572" grpId="0"/>
      <p:bldP spid="23573" grpId="0"/>
      <p:bldP spid="23574" grpId="0"/>
      <p:bldP spid="235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5088"/>
            <a:ext cx="9144000" cy="620712"/>
          </a:xfrm>
          <a:ln>
            <a:miter lim="800000"/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Complete the following sentences: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80513" cy="2743200"/>
          </a:xfrm>
        </p:spPr>
        <p:txBody>
          <a:bodyPr/>
          <a:lstStyle/>
          <a:p>
            <a:pPr marL="381000" indent="-381000" algn="just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smtClean="0"/>
              <a:t>“ Diana is a wonderful dancer.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   “ She </a:t>
            </a:r>
            <a:r>
              <a:rPr lang="en-US" altLang="en-US" sz="2400" u="sng" smtClean="0"/>
              <a:t>                         </a:t>
            </a:r>
            <a:r>
              <a:rPr lang="en-US" altLang="en-US" sz="2400" smtClean="0"/>
              <a:t>how to dance since she was four”.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A. Has been teaching		B. has been taught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C. Is teaching			D. was taught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2. They </a:t>
            </a:r>
            <a:r>
              <a:rPr lang="en-US" altLang="en-US" sz="2400" u="sng" smtClean="0"/>
              <a:t>                                </a:t>
            </a:r>
            <a:r>
              <a:rPr lang="en-US" altLang="en-US" sz="2400" smtClean="0"/>
              <a:t>in Myhiepson for 12 years.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A. have been lived		B have lived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C. are living			D. lived</a:t>
            </a:r>
          </a:p>
        </p:txBody>
      </p:sp>
      <p:sp>
        <p:nvSpPr>
          <p:cNvPr id="29699" name="Text Box 24"/>
          <p:cNvSpPr txBox="1">
            <a:spLocks noChangeArrowheads="1"/>
          </p:cNvSpPr>
          <p:nvPr/>
        </p:nvSpPr>
        <p:spPr bwMode="auto">
          <a:xfrm>
            <a:off x="228600" y="350520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Combine the sentences. Using relative clause</a:t>
            </a:r>
          </a:p>
        </p:txBody>
      </p:sp>
      <p:sp>
        <p:nvSpPr>
          <p:cNvPr id="29700" name="Text Box 26"/>
          <p:cNvSpPr txBox="1">
            <a:spLocks noChangeArrowheads="1"/>
          </p:cNvSpPr>
          <p:nvPr/>
        </p:nvSpPr>
        <p:spPr bwMode="auto">
          <a:xfrm>
            <a:off x="228600" y="4191000"/>
            <a:ext cx="7467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400"/>
              <a:t>This is the magazine. I bought it yesterday.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400"/>
              <a:t>The girl is called Helen. She lives next door.</a:t>
            </a:r>
          </a:p>
        </p:txBody>
      </p:sp>
      <p:sp>
        <p:nvSpPr>
          <p:cNvPr id="29701" name="Text Box 27"/>
          <p:cNvSpPr txBox="1">
            <a:spLocks noChangeArrowheads="1"/>
          </p:cNvSpPr>
          <p:nvPr/>
        </p:nvSpPr>
        <p:spPr bwMode="auto">
          <a:xfrm>
            <a:off x="0" y="41148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1772" name="Oval 28"/>
          <p:cNvSpPr>
            <a:spLocks noChangeArrowheads="1"/>
          </p:cNvSpPr>
          <p:nvPr/>
        </p:nvSpPr>
        <p:spPr bwMode="auto">
          <a:xfrm>
            <a:off x="4572000" y="152400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31774" name="Oval 30"/>
          <p:cNvSpPr>
            <a:spLocks noChangeArrowheads="1"/>
          </p:cNvSpPr>
          <p:nvPr/>
        </p:nvSpPr>
        <p:spPr bwMode="auto">
          <a:xfrm>
            <a:off x="4572000" y="259080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/>
              <a:t>B</a:t>
            </a:r>
          </a:p>
        </p:txBody>
      </p:sp>
      <p:sp>
        <p:nvSpPr>
          <p:cNvPr id="31775" name="Oval 31"/>
          <p:cNvSpPr>
            <a:spLocks noChangeArrowheads="1"/>
          </p:cNvSpPr>
          <p:nvPr/>
        </p:nvSpPr>
        <p:spPr bwMode="auto">
          <a:xfrm>
            <a:off x="4572000" y="259080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2" grpId="0" animBg="1"/>
      <p:bldP spid="31774" grpId="0" animBg="1"/>
      <p:bldP spid="3177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22" name="Picture 3" descr="botanical_extract_p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WordArt 4"/>
          <p:cNvSpPr>
            <a:spLocks noTextEdit="1"/>
          </p:cNvSpPr>
          <p:nvPr/>
        </p:nvSpPr>
        <p:spPr>
          <a:xfrm>
            <a:off x="1828799" y="990599"/>
            <a:ext cx="6934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noProof="1">
                <a:ln w="9525" cap="flat" cmpd="sng">
                  <a:solidFill>
                    <a:srgbClr val="00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 Black" panose="020B0A04020102020204" charset="0"/>
                <a:ea typeface="Arial Black" panose="020B0A04020102020204" charset="0"/>
              </a:rPr>
              <a:t>THANKS FOR</a:t>
            </a:r>
          </a:p>
          <a:p>
            <a:pPr algn="ctr" eaLnBrk="0" hangingPunct="0"/>
            <a:r>
              <a:rPr lang="en-US" sz="3600" noProof="1">
                <a:ln w="9525" cap="flat" cmpd="sng">
                  <a:solidFill>
                    <a:srgbClr val="00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 Black" panose="020B0A04020102020204" charset="0"/>
                <a:ea typeface="Arial Black" panose="020B0A04020102020204" charset="0"/>
              </a:rPr>
              <a:t>YOUR ATTENTION</a:t>
            </a:r>
          </a:p>
        </p:txBody>
      </p:sp>
      <p:pic>
        <p:nvPicPr>
          <p:cNvPr id="30724" name="Picture 6" descr="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1000"/>
            <a:ext cx="3048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563" y="381000"/>
            <a:ext cx="6588125" cy="476250"/>
          </a:xfr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*PRACTICE THESE SENTENCES</a:t>
            </a:r>
          </a:p>
        </p:txBody>
      </p:sp>
      <p:sp>
        <p:nvSpPr>
          <p:cNvPr id="4101" name="Text Box 5">
            <a:hlinkClick r:id="" action="ppaction://noaction">
              <a:snd r:embed="rId2" name="1.wav"/>
            </a:hlinkClick>
          </p:cNvPr>
          <p:cNvSpPr txBox="1">
            <a:spLocks noChangeArrowheads="1"/>
          </p:cNvSpPr>
          <p:nvPr/>
        </p:nvSpPr>
        <p:spPr bwMode="auto">
          <a:xfrm>
            <a:off x="33338" y="1143000"/>
            <a:ext cx="8763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sz="2800" b="1" dirty="0" smtClean="0"/>
              <a:t>1. </a:t>
            </a:r>
            <a:r>
              <a:rPr lang="en-US" sz="2800" b="1" dirty="0" smtClean="0">
                <a:solidFill>
                  <a:srgbClr val="FF3399"/>
                </a:solidFill>
              </a:rPr>
              <a:t>Could</a:t>
            </a:r>
            <a:r>
              <a:rPr lang="en-US" sz="2800" b="1" dirty="0" smtClean="0">
                <a:solidFill>
                  <a:srgbClr val="663300"/>
                </a:solidFill>
              </a:rPr>
              <a:t> you tell me where you’ve </a:t>
            </a:r>
            <a:r>
              <a:rPr lang="en-US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put</a:t>
            </a:r>
            <a:r>
              <a:rPr lang="en-US" sz="2800" b="1" dirty="0" smtClean="0">
                <a:solidFill>
                  <a:srgbClr val="663300"/>
                </a:solidFill>
              </a:rPr>
              <a:t> my </a:t>
            </a:r>
            <a:r>
              <a:rPr lang="en-US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book</a:t>
            </a:r>
            <a:r>
              <a:rPr lang="en-US" sz="2800" b="1" dirty="0" smtClean="0">
                <a:solidFill>
                  <a:srgbClr val="663300"/>
                </a:solidFill>
              </a:rPr>
              <a:t>?</a:t>
            </a:r>
            <a:endParaRPr lang="en-AU" sz="2800" b="1" dirty="0" smtClean="0"/>
          </a:p>
        </p:txBody>
      </p:sp>
      <p:sp>
        <p:nvSpPr>
          <p:cNvPr id="4102" name="Text Box 6">
            <a:hlinkClick r:id="" action="ppaction://noaction">
              <a:snd r:embed="rId3" name="2.wav"/>
            </a:hlinkClick>
          </p:cNvPr>
          <p:cNvSpPr txBox="1">
            <a:spLocks noChangeArrowheads="1"/>
          </p:cNvSpPr>
          <p:nvPr/>
        </p:nvSpPr>
        <p:spPr bwMode="auto">
          <a:xfrm>
            <a:off x="266700" y="1854200"/>
            <a:ext cx="7315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663300"/>
                </a:solidFill>
              </a:rPr>
              <a:t>2. Your </a:t>
            </a:r>
            <a:r>
              <a:rPr lang="en-US" sz="2800" b="1" dirty="0" smtClean="0">
                <a:solidFill>
                  <a:srgbClr val="FF3399"/>
                </a:solidFill>
              </a:rPr>
              <a:t>book</a:t>
            </a:r>
            <a:r>
              <a:rPr lang="en-US" sz="2800" b="1" dirty="0" smtClean="0">
                <a:solidFill>
                  <a:srgbClr val="663300"/>
                </a:solidFill>
              </a:rPr>
              <a:t>shelf is </a:t>
            </a:r>
            <a:r>
              <a:rPr lang="en-US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full</a:t>
            </a:r>
            <a:r>
              <a:rPr lang="en-US" sz="2800" b="1" dirty="0" smtClean="0">
                <a:solidFill>
                  <a:srgbClr val="663300"/>
                </a:solidFill>
              </a:rPr>
              <a:t> of </a:t>
            </a:r>
            <a:r>
              <a:rPr lang="en-US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books</a:t>
            </a:r>
            <a:r>
              <a:rPr lang="en-US" sz="2800" b="1" dirty="0" smtClean="0">
                <a:solidFill>
                  <a:srgbClr val="FF3399"/>
                </a:solidFill>
              </a:rPr>
              <a:t>.</a:t>
            </a:r>
          </a:p>
        </p:txBody>
      </p:sp>
      <p:sp>
        <p:nvSpPr>
          <p:cNvPr id="4103" name="Rectangle 7">
            <a:hlinkClick r:id="" action="ppaction://noaction">
              <a:snd r:embed="rId4" name="3.wav"/>
            </a:hlinkClick>
          </p:cNvPr>
          <p:cNvSpPr>
            <a:spLocks noChangeArrowheads="1"/>
          </p:cNvSpPr>
          <p:nvPr/>
        </p:nvSpPr>
        <p:spPr bwMode="auto">
          <a:xfrm>
            <a:off x="77788" y="2384425"/>
            <a:ext cx="71056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Look</a:t>
            </a:r>
            <a:r>
              <a:rPr lang="en-US" sz="2800" b="1" dirty="0">
                <a:solidFill>
                  <a:srgbClr val="663300"/>
                </a:solidFill>
              </a:rPr>
              <a:t>! The boy is</a:t>
            </a: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look</a:t>
            </a: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ing</a:t>
            </a:r>
            <a:r>
              <a:rPr lang="en-US" sz="2800" b="1" dirty="0">
                <a:solidFill>
                  <a:srgbClr val="663300"/>
                </a:solidFill>
              </a:rPr>
              <a:t> at your 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book</a:t>
            </a:r>
            <a:r>
              <a:rPr lang="en-US" sz="2800" b="1" dirty="0">
                <a:solidFill>
                  <a:srgbClr val="663300"/>
                </a:solidFill>
              </a:rPr>
              <a:t>.</a:t>
            </a:r>
          </a:p>
        </p:txBody>
      </p:sp>
      <p:sp>
        <p:nvSpPr>
          <p:cNvPr id="4104" name="Rectangle 8">
            <a:hlinkClick r:id="" action="ppaction://noaction">
              <a:snd r:embed="rId5" name="4.wav"/>
            </a:hlinkClick>
          </p:cNvPr>
          <p:cNvSpPr>
            <a:spLocks noChangeArrowheads="1"/>
          </p:cNvSpPr>
          <p:nvPr/>
        </p:nvSpPr>
        <p:spPr bwMode="auto">
          <a:xfrm>
            <a:off x="277813" y="3124200"/>
            <a:ext cx="6256337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663300"/>
                </a:solidFill>
              </a:rPr>
              <a:t>4. Miss 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June</a:t>
            </a:r>
            <a:r>
              <a:rPr lang="en-US" sz="2800" b="1" dirty="0">
                <a:solidFill>
                  <a:srgbClr val="663300"/>
                </a:solidFill>
              </a:rPr>
              <a:t> is looking at the 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Moon</a:t>
            </a: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4105" name="Rectangle 9">
            <a:hlinkClick r:id="" action="ppaction://noaction">
              <a:snd r:embed="rId6" name="5.wav"/>
            </a:hlinkClick>
          </p:cNvPr>
          <p:cNvSpPr>
            <a:spLocks noChangeArrowheads="1"/>
          </p:cNvSpPr>
          <p:nvPr/>
        </p:nvSpPr>
        <p:spPr bwMode="auto">
          <a:xfrm>
            <a:off x="33338" y="4038600"/>
            <a:ext cx="7661275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663300"/>
                </a:solidFill>
              </a:rPr>
              <a:t>5. Both your 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shoes</a:t>
            </a:r>
            <a:r>
              <a:rPr lang="en-US" sz="2800" b="1" dirty="0">
                <a:solidFill>
                  <a:srgbClr val="663300"/>
                </a:solidFill>
              </a:rPr>
              <a:t> and your 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boots</a:t>
            </a:r>
            <a:r>
              <a:rPr lang="en-US" sz="2800" b="1" dirty="0">
                <a:solidFill>
                  <a:srgbClr val="663300"/>
                </a:solidFill>
              </a:rPr>
              <a:t> are dirty.</a:t>
            </a:r>
          </a:p>
        </p:txBody>
      </p:sp>
      <p:sp>
        <p:nvSpPr>
          <p:cNvPr id="4107" name="Rectangle 11">
            <a:hlinkClick r:id="" action="ppaction://noaction">
              <a:snd r:embed="rId7" name="6.wav"/>
            </a:hlinkClick>
          </p:cNvPr>
          <p:cNvSpPr>
            <a:spLocks noChangeArrowheads="1"/>
          </p:cNvSpPr>
          <p:nvPr/>
        </p:nvSpPr>
        <p:spPr bwMode="auto">
          <a:xfrm>
            <a:off x="277813" y="4800600"/>
            <a:ext cx="75819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663300"/>
                </a:solidFill>
              </a:rPr>
              <a:t>6. Miss 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Moon</a:t>
            </a:r>
            <a:r>
              <a:rPr lang="en-US" sz="2800" b="1" dirty="0">
                <a:solidFill>
                  <a:srgbClr val="663300"/>
                </a:solidFill>
              </a:rPr>
              <a:t> went to 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</a:t>
            </a:r>
            <a:r>
              <a:rPr lang="en-US" sz="2800" b="1" dirty="0">
                <a:solidFill>
                  <a:srgbClr val="663300"/>
                </a:solidFill>
              </a:rPr>
              <a:t> this 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afternoon</a:t>
            </a:r>
            <a:r>
              <a:rPr lang="en-US" sz="2800" b="1" dirty="0">
                <a:solidFill>
                  <a:srgbClr val="6633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1" grpId="0"/>
      <p:bldP spid="4102" grpId="0"/>
      <p:bldP spid="4103" grpId="0"/>
      <p:bldP spid="4104" grpId="0"/>
      <p:bldP spid="4105" grpId="0"/>
      <p:bldP spid="4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7778" r="8125" b="16667"/>
          <a:stretch>
            <a:fillRect/>
          </a:stretch>
        </p:blipFill>
        <p:spPr bwMode="auto">
          <a:xfrm>
            <a:off x="152400" y="1143000"/>
            <a:ext cx="876300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82625" y="538163"/>
            <a:ext cx="3279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u="sng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VOCABULARY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019800" y="3200400"/>
            <a:ext cx="409575" cy="198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700" b="1">
                <a:ea typeface="SimSun" pitchFamily="2" charset="-122"/>
              </a:rPr>
              <a:t>sang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mả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4264025"/>
            <a:ext cx="16668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AutoShape 7">
            <a:hlinkClick r:id="" action="ppaction://noaction">
              <a:snd r:embed="rId3" name="mary.wav"/>
            </a:hlinkClick>
          </p:cNvPr>
          <p:cNvSpPr>
            <a:spLocks noChangeArrowheads="1"/>
          </p:cNvSpPr>
          <p:nvPr/>
        </p:nvSpPr>
        <p:spPr bwMode="auto">
          <a:xfrm>
            <a:off x="179388" y="12700"/>
            <a:ext cx="3384550" cy="3200400"/>
          </a:xfrm>
          <a:prstGeom prst="cloudCallout">
            <a:avLst>
              <a:gd name="adj1" fmla="val 32787"/>
              <a:gd name="adj2" fmla="val 851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4000"/>
              <a:t>Where are my keys?</a:t>
            </a:r>
          </a:p>
        </p:txBody>
      </p:sp>
      <p:pic>
        <p:nvPicPr>
          <p:cNvPr id="5125" name="Picture 5" descr="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052513"/>
            <a:ext cx="646112" cy="71596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708400" y="188913"/>
            <a:ext cx="5400675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Mary </a:t>
            </a: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 lost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her keys.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730500" y="6488113"/>
            <a:ext cx="792163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Mary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5029200" y="762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/>
      <p:bldP spid="5133" grpId="0"/>
      <p:bldP spid="92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66750"/>
            <a:ext cx="4140200" cy="476250"/>
          </a:xfrm>
          <a:ln>
            <a:miter lim="800000"/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PRESENT PERFECT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9550" y="1143000"/>
            <a:ext cx="8934450" cy="2970213"/>
          </a:xfrm>
          <a:ln>
            <a:miter lim="800000"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zh-CN" b="1" u="sng" smtClean="0">
                <a:solidFill>
                  <a:srgbClr val="D60093"/>
                </a:solidFill>
                <a:ea typeface="SimSun" pitchFamily="2" charset="-122"/>
              </a:rPr>
              <a:t>Form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b="1" i="1" smtClean="0">
                <a:solidFill>
                  <a:schemeClr val="hlink"/>
                </a:solidFill>
                <a:ea typeface="SimSun" pitchFamily="2" charset="-122"/>
              </a:rPr>
              <a:t>	 </a:t>
            </a:r>
            <a:r>
              <a:rPr lang="en-US" altLang="zh-CN" b="1" i="1" smtClean="0">
                <a:solidFill>
                  <a:srgbClr val="FF3399"/>
                </a:solidFill>
                <a:ea typeface="SimSun" pitchFamily="2" charset="-122"/>
              </a:rPr>
              <a:t>S + have/has + V</a:t>
            </a:r>
            <a:r>
              <a:rPr lang="en-US" altLang="zh-CN" b="1" i="1" baseline="-25000" smtClean="0">
                <a:solidFill>
                  <a:srgbClr val="FF3399"/>
                </a:solidFill>
                <a:ea typeface="SimSun" pitchFamily="2" charset="-122"/>
              </a:rPr>
              <a:t>3/ed</a:t>
            </a:r>
            <a:r>
              <a:rPr lang="en-US" altLang="zh-CN" b="1" i="1" smtClean="0">
                <a:solidFill>
                  <a:srgbClr val="FF3399"/>
                </a:solidFill>
                <a:ea typeface="SimSun" pitchFamily="2" charset="-122"/>
              </a:rPr>
              <a:t> + O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zh-CN" smtClean="0">
              <a:ea typeface="SimSun" pitchFamily="2" charset="-122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mtClean="0">
                <a:ea typeface="SimSun" pitchFamily="2" charset="-122"/>
              </a:rPr>
              <a:t>Ex. </a:t>
            </a:r>
            <a:r>
              <a:rPr lang="en-US" altLang="zh-CN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Mary </a:t>
            </a:r>
            <a:r>
              <a:rPr lang="en-US" altLang="zh-CN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has lost</a:t>
            </a:r>
            <a:r>
              <a:rPr lang="en-US" altLang="zh-CN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her keys.</a:t>
            </a:r>
            <a:endParaRPr lang="en-US" altLang="zh-CN" b="1" i="1" smtClean="0">
              <a:solidFill>
                <a:srgbClr val="FF3399"/>
              </a:solidFill>
              <a:ea typeface="SimSun" pitchFamily="2" charset="-122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i="1" smtClean="0">
                <a:latin typeface="Times New Roman" pitchFamily="18" charset="0"/>
                <a:ea typeface="SimSun" pitchFamily="2" charset="-122"/>
              </a:rPr>
              <a:t>=&gt; Hành động xảy ra trong quá khứ, nhưng không xác định rõ thời gian.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AU" i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187450" y="1676400"/>
            <a:ext cx="4832350" cy="5762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0" y="152400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>
                <a:solidFill>
                  <a:srgbClr val="3333CC"/>
                </a:solidFill>
              </a:rPr>
              <a:t>2.GRAMMAR: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32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charRg st="32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charRg st="32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60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47">
                                            <p:txEl>
                                              <p:charRg st="60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138238" y="228600"/>
            <a:ext cx="568166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altLang="zh-CN" sz="2700" b="1" u="sng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Present perfect</a:t>
            </a:r>
            <a:r>
              <a:rPr lang="en-US" altLang="zh-CN" sz="27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. </a:t>
            </a:r>
            <a:r>
              <a:rPr lang="en-US" altLang="zh-CN" sz="2700" b="1" i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(Hiện tại hoàn thành)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2400" y="1066800"/>
            <a:ext cx="893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100" b="1" u="sng">
                <a:latin typeface="Times New Roman" pitchFamily="18" charset="0"/>
                <a:ea typeface="SimSun" pitchFamily="2" charset="-122"/>
              </a:rPr>
              <a:t>Form</a:t>
            </a:r>
            <a:r>
              <a:rPr lang="en-US" altLang="zh-CN" sz="2100">
                <a:latin typeface="Times New Roman" pitchFamily="18" charset="0"/>
                <a:ea typeface="SimSun" pitchFamily="2" charset="-122"/>
              </a:rPr>
              <a:t>:</a:t>
            </a:r>
            <a:endParaRPr lang="en-US" altLang="zh-CN" sz="2100">
              <a:ea typeface="SimSun" pitchFamily="2" charset="-122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125538" y="1741488"/>
            <a:ext cx="4940300" cy="1352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8580" tIns="34290" rIns="68580" bIns="34290"/>
          <a:lstStyle/>
          <a:p>
            <a:r>
              <a:rPr lang="en-US" altLang="zh-CN" sz="2100">
                <a:latin typeface="Times New Roman" pitchFamily="18" charset="0"/>
                <a:ea typeface="SimSun" pitchFamily="2" charset="-122"/>
              </a:rPr>
              <a:t>(+) S + have/has + V</a:t>
            </a:r>
            <a:r>
              <a:rPr lang="en-US" altLang="zh-CN" sz="2100" baseline="-25000">
                <a:latin typeface="Times New Roman" pitchFamily="18" charset="0"/>
                <a:ea typeface="SimSun" pitchFamily="2" charset="-122"/>
              </a:rPr>
              <a:t>3/d/ed</a:t>
            </a:r>
            <a:r>
              <a:rPr lang="en-US" altLang="zh-CN" sz="2100">
                <a:latin typeface="Times New Roman" pitchFamily="18" charset="0"/>
                <a:ea typeface="SimSun" pitchFamily="2" charset="-122"/>
              </a:rPr>
              <a:t> + O + …</a:t>
            </a:r>
            <a:endParaRPr lang="en-US" altLang="zh-CN" sz="2700">
              <a:ea typeface="SimSun" pitchFamily="2" charset="-122"/>
            </a:endParaRPr>
          </a:p>
          <a:p>
            <a:r>
              <a:rPr lang="en-US" altLang="zh-CN" sz="2100">
                <a:latin typeface="Times New Roman" pitchFamily="18" charset="0"/>
                <a:ea typeface="SimSun" pitchFamily="2" charset="-122"/>
              </a:rPr>
              <a:t>(-) S + have/has + NOT + V</a:t>
            </a:r>
            <a:r>
              <a:rPr lang="en-US" altLang="zh-CN" sz="2100" baseline="-25000">
                <a:latin typeface="Times New Roman" pitchFamily="18" charset="0"/>
                <a:ea typeface="SimSun" pitchFamily="2" charset="-122"/>
              </a:rPr>
              <a:t>3/d/ed</a:t>
            </a:r>
            <a:r>
              <a:rPr lang="en-US" altLang="zh-CN" sz="2100">
                <a:latin typeface="Times New Roman" pitchFamily="18" charset="0"/>
                <a:ea typeface="SimSun" pitchFamily="2" charset="-122"/>
              </a:rPr>
              <a:t> + O+ …</a:t>
            </a:r>
            <a:endParaRPr lang="en-US" altLang="zh-CN" sz="2700">
              <a:ea typeface="SimSun" pitchFamily="2" charset="-122"/>
            </a:endParaRPr>
          </a:p>
          <a:p>
            <a:r>
              <a:rPr lang="en-US" altLang="zh-CN" sz="2100">
                <a:latin typeface="Times New Roman" pitchFamily="18" charset="0"/>
                <a:ea typeface="SimSun" pitchFamily="2" charset="-122"/>
              </a:rPr>
              <a:t>(?) Have/has + S + V</a:t>
            </a:r>
            <a:r>
              <a:rPr lang="en-US" altLang="zh-CN" sz="2100" baseline="-25000">
                <a:latin typeface="Times New Roman" pitchFamily="18" charset="0"/>
                <a:ea typeface="SimSun" pitchFamily="2" charset="-122"/>
              </a:rPr>
              <a:t>3/d/ed</a:t>
            </a:r>
            <a:r>
              <a:rPr lang="en-US" altLang="zh-CN" sz="2100">
                <a:latin typeface="Times New Roman" pitchFamily="18" charset="0"/>
                <a:ea typeface="SimSun" pitchFamily="2" charset="-122"/>
              </a:rPr>
              <a:t> + O + …? </a:t>
            </a:r>
            <a:endParaRPr lang="en-US" altLang="zh-CN" sz="2700">
              <a:ea typeface="SimSun" pitchFamily="2" charset="-122"/>
            </a:endParaRPr>
          </a:p>
          <a:p>
            <a:r>
              <a:rPr lang="en-US" altLang="zh-CN" sz="2100">
                <a:latin typeface="Times New Roman" pitchFamily="18" charset="0"/>
                <a:ea typeface="SimSun" pitchFamily="2" charset="-122"/>
              </a:rPr>
              <a:t>W/h + have/has + S + V</a:t>
            </a:r>
            <a:r>
              <a:rPr lang="en-US" altLang="zh-CN" sz="2100" baseline="-25000">
                <a:latin typeface="Times New Roman" pitchFamily="18" charset="0"/>
                <a:ea typeface="SimSun" pitchFamily="2" charset="-122"/>
              </a:rPr>
              <a:t>3/d/ed </a:t>
            </a:r>
            <a:r>
              <a:rPr lang="en-US" altLang="zh-CN" sz="2100">
                <a:latin typeface="Times New Roman" pitchFamily="18" charset="0"/>
                <a:ea typeface="SimSun" pitchFamily="2" charset="-122"/>
              </a:rPr>
              <a:t>+ O + …?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1000" y="3657600"/>
            <a:ext cx="85883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400" b="1" u="sng">
                <a:latin typeface="Times New Roman" pitchFamily="18" charset="0"/>
                <a:ea typeface="SimSun" pitchFamily="2" charset="-122"/>
              </a:rPr>
              <a:t>Note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:</a:t>
            </a:r>
            <a:endParaRPr lang="en-US" altLang="zh-CN" sz="2400">
              <a:ea typeface="SimSun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I/You/We/They/S</a:t>
            </a:r>
            <a:r>
              <a:rPr lang="en-US" altLang="zh-CN" sz="2400" baseline="-25000">
                <a:latin typeface="Times New Roman" pitchFamily="18" charset="0"/>
                <a:ea typeface="SimSun" pitchFamily="2" charset="-122"/>
              </a:rPr>
              <a:t>số nhiều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>
                <a:latin typeface="Times New Roman" pitchFamily="18" charset="0"/>
                <a:ea typeface="SimSun" pitchFamily="2" charset="-122"/>
              </a:rPr>
              <a:t>have</a:t>
            </a:r>
            <a:endParaRPr lang="en-US" altLang="zh-CN" sz="2400">
              <a:ea typeface="SimSun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He/She/It/S</a:t>
            </a:r>
            <a:r>
              <a:rPr lang="en-US" altLang="zh-CN" sz="2400" baseline="-25000">
                <a:latin typeface="Times New Roman" pitchFamily="18" charset="0"/>
                <a:ea typeface="SimSun" pitchFamily="2" charset="-122"/>
              </a:rPr>
              <a:t>số ít </a:t>
            </a:r>
            <a:r>
              <a:rPr lang="en-US" altLang="zh-CN" sz="2400" b="1">
                <a:latin typeface="Times New Roman" pitchFamily="18" charset="0"/>
                <a:ea typeface="SimSun" pitchFamily="2" charset="-122"/>
              </a:rPr>
              <a:t>has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</a:t>
            </a:r>
            <a:endParaRPr lang="en-US" altLang="zh-CN" sz="2400">
              <a:ea typeface="SimSun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Động từ bất quy tắc (Irregular verbs) go-went-gone; have-had-had; sing-sang-sung … (</a:t>
            </a:r>
            <a:r>
              <a:rPr lang="en-US" altLang="zh-CN" sz="2400" i="1">
                <a:latin typeface="Times New Roman" pitchFamily="18" charset="0"/>
                <a:ea typeface="SimSun" pitchFamily="2" charset="-122"/>
              </a:rPr>
              <a:t>học thuộc bảng động từ bất quy tắc)</a:t>
            </a:r>
            <a:endParaRPr lang="en-US" altLang="zh-CN" sz="2400">
              <a:ea typeface="SimSun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Động từ có quy tắc (Regular verbs)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7975" y="685800"/>
            <a:ext cx="8528050" cy="56086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400" i="1">
                <a:latin typeface="Times New Roman" pitchFamily="18" charset="0"/>
                <a:ea typeface="SimSun" pitchFamily="2" charset="-122"/>
              </a:rPr>
              <a:t>*</a:t>
            </a:r>
            <a:r>
              <a:rPr lang="en-US" altLang="zh-CN" sz="2400" i="1" u="sng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Quy tắc thêm “d/ed</a:t>
            </a:r>
            <a:r>
              <a:rPr lang="en-US" altLang="zh-CN" sz="2400" i="1">
                <a:latin typeface="Times New Roman" pitchFamily="18" charset="0"/>
                <a:ea typeface="SimSun" pitchFamily="2" charset="-122"/>
              </a:rPr>
              <a:t>*</a:t>
            </a:r>
            <a:endParaRPr lang="en-US" altLang="zh-CN" sz="2400">
              <a:ea typeface="SimSun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- hầu hết chỉ cần thêm “ed”. (looked, watched, happened,…)</a:t>
            </a:r>
            <a:endParaRPr lang="en-US" altLang="zh-CN" sz="2400">
              <a:ea typeface="SimSun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- smile 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sym typeface="Wingdings" pitchFamily="2" charset="2"/>
              </a:rPr>
              <a:t>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smiled, move 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sym typeface="Wingdings" pitchFamily="2" charset="2"/>
              </a:rPr>
              <a:t>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moved </a:t>
            </a:r>
            <a:r>
              <a:rPr lang="en-US" altLang="zh-CN" sz="2400" i="1">
                <a:latin typeface="Times New Roman" pitchFamily="18" charset="0"/>
                <a:ea typeface="SimSun" pitchFamily="2" charset="-122"/>
              </a:rPr>
              <a:t>(tận cùng “e” </a:t>
            </a:r>
            <a:r>
              <a:rPr lang="en-US" altLang="zh-CN" sz="2400" i="1">
                <a:latin typeface="Times New Roman" pitchFamily="18" charset="0"/>
                <a:ea typeface="SimSun" pitchFamily="2" charset="-122"/>
                <a:sym typeface="Wingdings" pitchFamily="2" charset="2"/>
              </a:rPr>
              <a:t></a:t>
            </a:r>
            <a:r>
              <a:rPr lang="en-US" altLang="zh-CN" sz="2400" i="1">
                <a:latin typeface="Times New Roman" pitchFamily="18" charset="0"/>
                <a:ea typeface="SimSun" pitchFamily="2" charset="-122"/>
              </a:rPr>
              <a:t> chỉ cần thêm “d”)</a:t>
            </a:r>
            <a:endParaRPr lang="en-US" altLang="zh-CN" sz="2400">
              <a:ea typeface="SimSun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- stop 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sym typeface="Wingdings" pitchFamily="2" charset="2"/>
              </a:rPr>
              <a:t>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stop</a:t>
            </a:r>
            <a:r>
              <a:rPr lang="en-US" altLang="zh-CN" sz="2400" b="1">
                <a:latin typeface="Times New Roman" pitchFamily="18" charset="0"/>
                <a:ea typeface="SimSun" pitchFamily="2" charset="-122"/>
              </a:rPr>
              <a:t>p</a:t>
            </a:r>
            <a:r>
              <a:rPr lang="en-US" altLang="zh-CN" sz="2400" u="sng">
                <a:latin typeface="Times New Roman" pitchFamily="18" charset="0"/>
                <a:ea typeface="SimSun" pitchFamily="2" charset="-122"/>
              </a:rPr>
              <a:t>ed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, hug 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sym typeface="Wingdings" pitchFamily="2" charset="2"/>
              </a:rPr>
              <a:t>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hug</a:t>
            </a:r>
            <a:r>
              <a:rPr lang="en-US" altLang="zh-CN" sz="2400" b="1">
                <a:latin typeface="Times New Roman" pitchFamily="18" charset="0"/>
                <a:ea typeface="SimSun" pitchFamily="2" charset="-122"/>
              </a:rPr>
              <a:t>g</a:t>
            </a:r>
            <a:r>
              <a:rPr lang="en-US" altLang="zh-CN" sz="2400" u="sng">
                <a:latin typeface="Times New Roman" pitchFamily="18" charset="0"/>
                <a:ea typeface="SimSun" pitchFamily="2" charset="-122"/>
              </a:rPr>
              <a:t>ed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, plan 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sym typeface="Wingdings" pitchFamily="2" charset="2"/>
              </a:rPr>
              <a:t>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plan</a:t>
            </a:r>
            <a:r>
              <a:rPr lang="en-US" altLang="zh-CN" sz="2400" b="1">
                <a:latin typeface="Times New Roman" pitchFamily="18" charset="0"/>
                <a:ea typeface="SimSun" pitchFamily="2" charset="-122"/>
              </a:rPr>
              <a:t>n</a:t>
            </a:r>
            <a:r>
              <a:rPr lang="en-US" altLang="zh-CN" sz="2400" u="sng">
                <a:latin typeface="Times New Roman" pitchFamily="18" charset="0"/>
                <a:ea typeface="SimSun" pitchFamily="2" charset="-122"/>
              </a:rPr>
              <a:t>ed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</a:t>
            </a:r>
            <a:endParaRPr lang="en-US" altLang="zh-CN" sz="2400">
              <a:ea typeface="SimSun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400" i="1">
                <a:latin typeface="Times New Roman" pitchFamily="18" charset="0"/>
                <a:ea typeface="SimSun" pitchFamily="2" charset="-122"/>
              </a:rPr>
              <a:t>(tận cùng là nguyên âm giữa 2 phụ âm </a:t>
            </a:r>
            <a:r>
              <a:rPr lang="en-US" altLang="zh-CN" sz="2400" i="1">
                <a:latin typeface="Times New Roman" pitchFamily="18" charset="0"/>
                <a:ea typeface="SimSun" pitchFamily="2" charset="-122"/>
                <a:sym typeface="Wingdings" pitchFamily="2" charset="2"/>
              </a:rPr>
              <a:t></a:t>
            </a:r>
            <a:r>
              <a:rPr lang="en-US" altLang="zh-CN" sz="2400" i="1">
                <a:latin typeface="Times New Roman" pitchFamily="18" charset="0"/>
                <a:ea typeface="SimSun" pitchFamily="2" charset="-122"/>
              </a:rPr>
              <a:t> gấp đôi phụ âm cuối </a:t>
            </a:r>
            <a:r>
              <a:rPr lang="en-US" altLang="zh-CN" sz="2400" i="1">
                <a:latin typeface="Times New Roman" pitchFamily="18" charset="0"/>
                <a:ea typeface="SimSun" pitchFamily="2" charset="-122"/>
                <a:sym typeface="Wingdings" pitchFamily="2" charset="2"/>
              </a:rPr>
              <a:t></a:t>
            </a:r>
            <a:r>
              <a:rPr lang="en-US" altLang="zh-CN" sz="2400" i="1">
                <a:latin typeface="Times New Roman" pitchFamily="18" charset="0"/>
                <a:ea typeface="SimSun" pitchFamily="2" charset="-122"/>
              </a:rPr>
              <a:t> thêm “ed”) </a:t>
            </a:r>
            <a:endParaRPr lang="en-US" altLang="zh-CN" sz="2400">
              <a:ea typeface="SimSun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- stay 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sym typeface="Wingdings" pitchFamily="2" charset="2"/>
              </a:rPr>
              <a:t>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sta</a:t>
            </a:r>
            <a:r>
              <a:rPr lang="en-US" altLang="zh-CN" sz="2400" b="1">
                <a:latin typeface="Times New Roman" pitchFamily="18" charset="0"/>
                <a:ea typeface="SimSun" pitchFamily="2" charset="-122"/>
              </a:rPr>
              <a:t>y</a:t>
            </a:r>
            <a:r>
              <a:rPr lang="en-US" altLang="zh-CN" sz="2400" u="sng">
                <a:latin typeface="Times New Roman" pitchFamily="18" charset="0"/>
                <a:ea typeface="SimSun" pitchFamily="2" charset="-122"/>
              </a:rPr>
              <a:t>ed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, play 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sym typeface="Wingdings" pitchFamily="2" charset="2"/>
              </a:rPr>
              <a:t>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pla</a:t>
            </a:r>
            <a:r>
              <a:rPr lang="en-US" altLang="zh-CN" sz="2400" b="1">
                <a:latin typeface="Times New Roman" pitchFamily="18" charset="0"/>
                <a:ea typeface="SimSun" pitchFamily="2" charset="-122"/>
              </a:rPr>
              <a:t>y</a:t>
            </a:r>
            <a:r>
              <a:rPr lang="en-US" altLang="zh-CN" sz="2400" u="sng">
                <a:latin typeface="Times New Roman" pitchFamily="18" charset="0"/>
                <a:ea typeface="SimSun" pitchFamily="2" charset="-122"/>
              </a:rPr>
              <a:t>ed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, allow 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sym typeface="Wingdings" pitchFamily="2" charset="2"/>
              </a:rPr>
              <a:t>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allo</a:t>
            </a:r>
            <a:r>
              <a:rPr lang="en-US" altLang="zh-CN" sz="2400" b="1">
                <a:latin typeface="Times New Roman" pitchFamily="18" charset="0"/>
                <a:ea typeface="SimSun" pitchFamily="2" charset="-122"/>
              </a:rPr>
              <a:t>w</a:t>
            </a:r>
            <a:r>
              <a:rPr lang="en-US" altLang="zh-CN" sz="2400" u="sng">
                <a:latin typeface="Times New Roman" pitchFamily="18" charset="0"/>
                <a:ea typeface="SimSun" pitchFamily="2" charset="-122"/>
              </a:rPr>
              <a:t>ed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, follo</a:t>
            </a:r>
            <a:r>
              <a:rPr lang="en-US" altLang="zh-CN" sz="2400" b="1">
                <a:latin typeface="Times New Roman" pitchFamily="18" charset="0"/>
                <a:ea typeface="SimSun" pitchFamily="2" charset="-122"/>
              </a:rPr>
              <a:t>w 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sym typeface="Wingdings" pitchFamily="2" charset="2"/>
              </a:rPr>
              <a:t>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follow</a:t>
            </a:r>
            <a:r>
              <a:rPr lang="en-US" altLang="zh-CN" sz="2400" u="sng">
                <a:latin typeface="Times New Roman" pitchFamily="18" charset="0"/>
                <a:ea typeface="SimSun" pitchFamily="2" charset="-122"/>
              </a:rPr>
              <a:t>ed</a:t>
            </a:r>
            <a:endParaRPr lang="en-US" altLang="zh-CN" sz="2400">
              <a:ea typeface="SimSun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400" i="1">
                <a:latin typeface="Times New Roman" pitchFamily="18" charset="0"/>
                <a:ea typeface="SimSun" pitchFamily="2" charset="-122"/>
              </a:rPr>
              <a:t>(phụ âm cuối là x, w, h, trước “y” là nguyên âm </a:t>
            </a:r>
            <a:r>
              <a:rPr lang="en-US" altLang="zh-CN" sz="2400" i="1">
                <a:latin typeface="Times New Roman" pitchFamily="18" charset="0"/>
                <a:ea typeface="SimSun" pitchFamily="2" charset="-122"/>
                <a:sym typeface="Wingdings" pitchFamily="2" charset="2"/>
              </a:rPr>
              <a:t></a:t>
            </a:r>
            <a:r>
              <a:rPr lang="en-US" altLang="zh-CN" sz="2400" i="1">
                <a:latin typeface="Times New Roman" pitchFamily="18" charset="0"/>
                <a:ea typeface="SimSun" pitchFamily="2" charset="-122"/>
              </a:rPr>
              <a:t> thêm “ed”) </a:t>
            </a:r>
            <a:endParaRPr lang="en-US" altLang="zh-CN" sz="2400">
              <a:ea typeface="SimSun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- try 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sym typeface="Wingdings" pitchFamily="2" charset="2"/>
              </a:rPr>
              <a:t>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tr</a:t>
            </a:r>
            <a:r>
              <a:rPr lang="en-US" altLang="zh-CN" sz="2400" b="1">
                <a:latin typeface="Times New Roman" pitchFamily="18" charset="0"/>
                <a:ea typeface="SimSun" pitchFamily="2" charset="-122"/>
              </a:rPr>
              <a:t>i</a:t>
            </a:r>
            <a:r>
              <a:rPr lang="en-US" altLang="zh-CN" sz="2400" u="sng">
                <a:latin typeface="Times New Roman" pitchFamily="18" charset="0"/>
                <a:ea typeface="SimSun" pitchFamily="2" charset="-122"/>
              </a:rPr>
              <a:t>ed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, deny 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sym typeface="Wingdings" pitchFamily="2" charset="2"/>
              </a:rPr>
              <a:t>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denied, carry 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sym typeface="Wingdings" pitchFamily="2" charset="2"/>
              </a:rPr>
              <a:t>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carried, hurry 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sym typeface="Wingdings" pitchFamily="2" charset="2"/>
              </a:rPr>
              <a:t>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hurried </a:t>
            </a:r>
            <a:endParaRPr lang="en-US" altLang="zh-CN" sz="2400">
              <a:ea typeface="SimSun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(</a:t>
            </a:r>
            <a:r>
              <a:rPr lang="en-US" altLang="zh-CN" sz="2400" i="1">
                <a:latin typeface="Times New Roman" pitchFamily="18" charset="0"/>
                <a:ea typeface="SimSun" pitchFamily="2" charset="-122"/>
              </a:rPr>
              <a:t>Trước “y” là phụ âm </a:t>
            </a:r>
            <a:r>
              <a:rPr lang="en-US" altLang="zh-CN" sz="2400" i="1">
                <a:latin typeface="Times New Roman" pitchFamily="18" charset="0"/>
                <a:ea typeface="SimSun" pitchFamily="2" charset="-122"/>
                <a:sym typeface="Wingdings" pitchFamily="2" charset="2"/>
              </a:rPr>
              <a:t></a:t>
            </a:r>
            <a:r>
              <a:rPr lang="en-US" altLang="zh-CN" sz="2400" i="1">
                <a:latin typeface="Times New Roman" pitchFamily="18" charset="0"/>
                <a:ea typeface="SimSun" pitchFamily="2" charset="-122"/>
              </a:rPr>
              <a:t> đổi “y” thành “i” rồi thêm “ed” </a:t>
            </a:r>
            <a:endParaRPr lang="en-US" altLang="zh-CN" sz="2400">
              <a:ea typeface="SimSun" pitchFamily="2" charset="-122"/>
            </a:endParaRPr>
          </a:p>
          <a:p>
            <a:pPr>
              <a:lnSpc>
                <a:spcPct val="115000"/>
              </a:lnSpc>
            </a:pPr>
            <a:endParaRPr lang="en-US" altLang="zh-CN" sz="2400" i="1"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31800" y="1212850"/>
            <a:ext cx="38369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Signal words (Từ nhận biết)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362200"/>
          <a:ext cx="8197850" cy="1808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7850"/>
              </a:tblGrid>
              <a:tr h="1808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28800" algn="l"/>
                          <a:tab pos="3657600" algn="l"/>
                          <a:tab pos="548640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	so far	up to now	            yet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28800" algn="l"/>
                          <a:tab pos="3657600" algn="l"/>
                          <a:tab pos="548640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since	recently	up to present	   just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28800" algn="l"/>
                          <a:tab pos="3657600" algn="l"/>
                          <a:tab pos="548640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ever	lately	until now	            already</a:t>
                      </a:r>
                    </a:p>
                  </a:txBody>
                  <a:tcPr marL="51431" marR="51431" marT="0" marB="0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965</Words>
  <Application>Microsoft Office PowerPoint</Application>
  <PresentationFormat>On-screen Show (4:3)</PresentationFormat>
  <Paragraphs>171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SimSun</vt:lpstr>
      <vt:lpstr>Wingdings</vt:lpstr>
      <vt:lpstr>Calibri</vt:lpstr>
      <vt:lpstr>VnAriston</vt:lpstr>
      <vt:lpstr>Segoe Print</vt:lpstr>
      <vt:lpstr>Times New Roman</vt:lpstr>
      <vt:lpstr>Arial Black</vt:lpstr>
      <vt:lpstr>Impact</vt:lpstr>
      <vt:lpstr>Microsoft YaHei</vt:lpstr>
      <vt:lpstr>Arial Unicode MS</vt:lpstr>
      <vt:lpstr>Default Design</vt:lpstr>
      <vt:lpstr>Microsoft PowerPoint 97-2003 Presentation</vt:lpstr>
      <vt:lpstr>PowerPoint Presentation</vt:lpstr>
      <vt:lpstr>PowerPoint Presentation</vt:lpstr>
      <vt:lpstr>*PRACTICE THESE SENTENCES</vt:lpstr>
      <vt:lpstr>PowerPoint Presentation</vt:lpstr>
      <vt:lpstr>PowerPoint Presentation</vt:lpstr>
      <vt:lpstr>a. PRESENT PERFECT</vt:lpstr>
      <vt:lpstr>PowerPoint Presentation</vt:lpstr>
      <vt:lpstr>PowerPoint Presentation</vt:lpstr>
      <vt:lpstr>PowerPoint Presentation</vt:lpstr>
      <vt:lpstr>PowerPoint Presentation</vt:lpstr>
      <vt:lpstr>*PRACTICE</vt:lpstr>
      <vt:lpstr>PowerPoint Presentation</vt:lpstr>
      <vt:lpstr>b.THE PRESENT PERFECT PASSIVE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3: FILL IN THE BLANK WITH: WHO, WHICH AND THAT</vt:lpstr>
      <vt:lpstr>Complete the following sentences: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HP_Computer</dc:creator>
  <cp:lastModifiedBy>Hoang Vu</cp:lastModifiedBy>
  <cp:revision>42</cp:revision>
  <dcterms:created xsi:type="dcterms:W3CDTF">2010-10-25T06:25:09Z</dcterms:created>
  <dcterms:modified xsi:type="dcterms:W3CDTF">2021-11-09T06:51:02Z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6FA9B702ECC24ED8AB2FD5A37AB2B39B</vt:lpwstr>
  </property>
  <property fmtid="{D5CDD505-2E9C-101B-9397-08002B2CF9AE}" pid="3" name="KSOProductBuildVer">
    <vt:lpwstr>1033-11.2.0.10351</vt:lpwstr>
  </property>
</Properties>
</file>